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8" r:id="rId3"/>
    <p:sldId id="280" r:id="rId4"/>
    <p:sldId id="264" r:id="rId5"/>
    <p:sldId id="269" r:id="rId6"/>
    <p:sldId id="270" r:id="rId7"/>
    <p:sldId id="260" r:id="rId8"/>
    <p:sldId id="279" r:id="rId9"/>
    <p:sldId id="257" r:id="rId10"/>
    <p:sldId id="281" r:id="rId11"/>
    <p:sldId id="283" r:id="rId12"/>
    <p:sldId id="282" r:id="rId13"/>
    <p:sldId id="275" r:id="rId14"/>
    <p:sldId id="284" r:id="rId15"/>
    <p:sldId id="285" r:id="rId16"/>
    <p:sldId id="276" r:id="rId17"/>
    <p:sldId id="267" r:id="rId18"/>
    <p:sldId id="271" r:id="rId19"/>
    <p:sldId id="258" r:id="rId20"/>
    <p:sldId id="261" r:id="rId21"/>
    <p:sldId id="286" r:id="rId22"/>
    <p:sldId id="262" r:id="rId23"/>
    <p:sldId id="265" r:id="rId24"/>
    <p:sldId id="278" r:id="rId25"/>
    <p:sldId id="277" r:id="rId26"/>
    <p:sldId id="259" r:id="rId27"/>
    <p:sldId id="274" r:id="rId28"/>
    <p:sldId id="272" r:id="rId29"/>
    <p:sldId id="27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五粮液历年主营业务收入情况（亿元）</a:t>
            </a:r>
            <a:r>
              <a:rPr lang="en-US" altLang="zh-CN" dirty="0"/>
              <a:t>4-6</a:t>
            </a:r>
            <a:r>
              <a:rPr lang="zh-CN" altLang="en-US" dirty="0"/>
              <a:t>年都有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五粮液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 formatCode="#,##0.00">
                  <c:v>174</c:v>
                </c:pt>
                <c:pt idx="1">
                  <c:v>213</c:v>
                </c:pt>
                <c:pt idx="2">
                  <c:v>301</c:v>
                </c:pt>
                <c:pt idx="3" formatCode="#,##0.00">
                  <c:v>396</c:v>
                </c:pt>
                <c:pt idx="4">
                  <c:v>440</c:v>
                </c:pt>
                <c:pt idx="5" formatCode="#,##0.00">
                  <c:v>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C-B64F-B685-8F6F78230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系列酒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52</c:v>
                </c:pt>
                <c:pt idx="1">
                  <c:v>67</c:v>
                </c:pt>
                <c:pt idx="2">
                  <c:v>75</c:v>
                </c:pt>
                <c:pt idx="3" formatCode="#,##0.00">
                  <c:v>66</c:v>
                </c:pt>
                <c:pt idx="4">
                  <c:v>83</c:v>
                </c:pt>
                <c:pt idx="5" formatCode="#,##0.00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CC-B64F-B685-8F6F78230B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12CC-B64F-B685-8F6F78230B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4-12CC-B64F-B685-8F6F78230B8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4E07-CC43-A803-9F32FAB3F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3166895"/>
        <c:axId val="1333168543"/>
      </c:barChart>
      <c:catAx>
        <c:axId val="133316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8543"/>
        <c:crosses val="autoZero"/>
        <c:auto val="1"/>
        <c:lblAlgn val="ctr"/>
        <c:lblOffset val="100"/>
        <c:noMultiLvlLbl val="0"/>
      </c:catAx>
      <c:valAx>
        <c:axId val="133316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科大讯飞营业收入与利润图（亿元）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营业收入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01-C34E-A9D3-35CBD6FD1042}"/>
                </c:ext>
              </c:extLst>
            </c:dLbl>
            <c:dLbl>
              <c:idx val="6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01-C34E-A9D3-35CBD6FD10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</c:v>
                </c:pt>
                <c:pt idx="12">
                  <c:v>2021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3.07</c:v>
                </c:pt>
                <c:pt idx="1">
                  <c:v>4.3600000000000003</c:v>
                </c:pt>
                <c:pt idx="2">
                  <c:v>5.57</c:v>
                </c:pt>
                <c:pt idx="3">
                  <c:v>7.83</c:v>
                </c:pt>
                <c:pt idx="4">
                  <c:v>12.53</c:v>
                </c:pt>
                <c:pt idx="5">
                  <c:v>17.75</c:v>
                </c:pt>
                <c:pt idx="6">
                  <c:v>25</c:v>
                </c:pt>
                <c:pt idx="7">
                  <c:v>33.200000000000003</c:v>
                </c:pt>
                <c:pt idx="8">
                  <c:v>54.44</c:v>
                </c:pt>
                <c:pt idx="9">
                  <c:v>79.17</c:v>
                </c:pt>
                <c:pt idx="10">
                  <c:v>100.78</c:v>
                </c:pt>
                <c:pt idx="11">
                  <c:v>130.24</c:v>
                </c:pt>
                <c:pt idx="12">
                  <c:v>183.13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经营活动现金流入（销售商品、提供劳务）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8"/>
            <c:marker>
              <c:symbol val="diamond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F01-C34E-A9D3-35CBD6FD1042}"/>
              </c:ext>
            </c:extLst>
          </c:dPt>
          <c:dLbls>
            <c:dLbl>
              <c:idx val="5"/>
              <c:layout>
                <c:manualLayout>
                  <c:x val="-2.9687499999999943E-2"/>
                  <c:y val="3.74999976931595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01-C34E-A9D3-35CBD6FD1042}"/>
                </c:ext>
              </c:extLst>
            </c:dLbl>
            <c:dLbl>
              <c:idx val="6"/>
              <c:layout>
                <c:manualLayout>
                  <c:x val="-2.6562499999999999E-2"/>
                  <c:y val="3.04687481256921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44-A74E-AD99-EDF260679C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</c:v>
                </c:pt>
                <c:pt idx="12">
                  <c:v>2021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0.8</c:v>
                </c:pt>
                <c:pt idx="1">
                  <c:v>1.01</c:v>
                </c:pt>
                <c:pt idx="2">
                  <c:v>1.32</c:v>
                </c:pt>
                <c:pt idx="3">
                  <c:v>1.81</c:v>
                </c:pt>
                <c:pt idx="4">
                  <c:v>2.78</c:v>
                </c:pt>
                <c:pt idx="5">
                  <c:v>3.88</c:v>
                </c:pt>
                <c:pt idx="6">
                  <c:v>4.3600000000000003</c:v>
                </c:pt>
                <c:pt idx="7">
                  <c:v>4.96</c:v>
                </c:pt>
                <c:pt idx="8">
                  <c:v>4.79</c:v>
                </c:pt>
                <c:pt idx="9">
                  <c:v>6.17</c:v>
                </c:pt>
                <c:pt idx="10">
                  <c:v>9.43</c:v>
                </c:pt>
                <c:pt idx="11">
                  <c:v>14.41</c:v>
                </c:pt>
                <c:pt idx="12">
                  <c:v>16.100000000000001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历年毛利率（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销售毛利率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30.08</c:v>
                </c:pt>
                <c:pt idx="1">
                  <c:v>33.700000000000003</c:v>
                </c:pt>
                <c:pt idx="2">
                  <c:v>31.74</c:v>
                </c:pt>
                <c:pt idx="3">
                  <c:v>30.7</c:v>
                </c:pt>
                <c:pt idx="4">
                  <c:v>36.33</c:v>
                </c:pt>
                <c:pt idx="5">
                  <c:v>40.71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历年主要资产周转率（单位：次）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总资产周转率（次）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0.28999999999999998</c:v>
                </c:pt>
                <c:pt idx="1">
                  <c:v>0.28999999999999998</c:v>
                </c:pt>
                <c:pt idx="2">
                  <c:v>0.26</c:v>
                </c:pt>
                <c:pt idx="3">
                  <c:v>0.25</c:v>
                </c:pt>
                <c:pt idx="4">
                  <c:v>0.17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应收账款周转率（次）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10.56</c:v>
                </c:pt>
                <c:pt idx="1">
                  <c:v>12.65</c:v>
                </c:pt>
                <c:pt idx="2">
                  <c:v>12.79</c:v>
                </c:pt>
                <c:pt idx="3">
                  <c:v>12.45</c:v>
                </c:pt>
                <c:pt idx="4">
                  <c:v>10.07</c:v>
                </c:pt>
                <c:pt idx="5">
                  <c:v>12.25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56-D049-97FE-80AAF5819D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存货周转率（次）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4.54</c:v>
                </c:pt>
                <c:pt idx="1">
                  <c:v>1.61</c:v>
                </c:pt>
                <c:pt idx="2">
                  <c:v>1.42</c:v>
                </c:pt>
                <c:pt idx="3">
                  <c:v>1.92</c:v>
                </c:pt>
                <c:pt idx="4">
                  <c:v>1.1100000000000001</c:v>
                </c:pt>
                <c:pt idx="5">
                  <c:v>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6A-4F4E-9AC3-4A48641E35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固定资产周转率（次）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0.89</c:v>
                </c:pt>
                <c:pt idx="1">
                  <c:v>1.1000000000000001</c:v>
                </c:pt>
                <c:pt idx="2">
                  <c:v>1.17</c:v>
                </c:pt>
                <c:pt idx="3">
                  <c:v>1.1599999999999999</c:v>
                </c:pt>
                <c:pt idx="4">
                  <c:v>0.85</c:v>
                </c:pt>
                <c:pt idx="5">
                  <c:v>1.08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6A-4F4E-9AC3-4A48641E3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历年负债堆积图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应付票据及应付账款（亿元）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21.17</c:v>
                </c:pt>
                <c:pt idx="1">
                  <c:v>16.8</c:v>
                </c:pt>
                <c:pt idx="2">
                  <c:v>20.39</c:v>
                </c:pt>
                <c:pt idx="3">
                  <c:v>14.48</c:v>
                </c:pt>
                <c:pt idx="4">
                  <c:v>12.91</c:v>
                </c:pt>
                <c:pt idx="5">
                  <c:v>15.98</c:v>
                </c:pt>
                <c:pt idx="6">
                  <c:v>18.59</c:v>
                </c:pt>
                <c:pt idx="7">
                  <c:v>20.51</c:v>
                </c:pt>
                <c:pt idx="8">
                  <c:v>34.74</c:v>
                </c:pt>
                <c:pt idx="9">
                  <c:v>39.76</c:v>
                </c:pt>
                <c:pt idx="10">
                  <c:v>49.34</c:v>
                </c:pt>
                <c:pt idx="11">
                  <c:v>49.41</c:v>
                </c:pt>
                <c:pt idx="12">
                  <c:v>56.35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应交税费（亿元）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10.16</c:v>
                </c:pt>
                <c:pt idx="1">
                  <c:v>9.83</c:v>
                </c:pt>
                <c:pt idx="2">
                  <c:v>7.87</c:v>
                </c:pt>
                <c:pt idx="3">
                  <c:v>11.09</c:v>
                </c:pt>
                <c:pt idx="4">
                  <c:v>6.18</c:v>
                </c:pt>
                <c:pt idx="5">
                  <c:v>11.35</c:v>
                </c:pt>
                <c:pt idx="6">
                  <c:v>12.26</c:v>
                </c:pt>
                <c:pt idx="7">
                  <c:v>14.97</c:v>
                </c:pt>
                <c:pt idx="8">
                  <c:v>18.989999999999998</c:v>
                </c:pt>
                <c:pt idx="9">
                  <c:v>27.36</c:v>
                </c:pt>
                <c:pt idx="10">
                  <c:v>10.23</c:v>
                </c:pt>
                <c:pt idx="11">
                  <c:v>7</c:v>
                </c:pt>
                <c:pt idx="12">
                  <c:v>12.43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其他应付款（亿元）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51.11</c:v>
                </c:pt>
                <c:pt idx="1">
                  <c:v>55.53</c:v>
                </c:pt>
                <c:pt idx="2">
                  <c:v>62.3</c:v>
                </c:pt>
                <c:pt idx="3">
                  <c:v>68.010000000000005</c:v>
                </c:pt>
                <c:pt idx="4">
                  <c:v>64.540000000000006</c:v>
                </c:pt>
                <c:pt idx="5">
                  <c:v>51.12</c:v>
                </c:pt>
                <c:pt idx="6">
                  <c:v>42.02</c:v>
                </c:pt>
                <c:pt idx="7">
                  <c:v>23.67</c:v>
                </c:pt>
                <c:pt idx="8">
                  <c:v>63.03</c:v>
                </c:pt>
                <c:pt idx="9">
                  <c:v>23.89</c:v>
                </c:pt>
                <c:pt idx="10">
                  <c:v>22.38</c:v>
                </c:pt>
                <c:pt idx="11">
                  <c:v>18.12</c:v>
                </c:pt>
                <c:pt idx="12">
                  <c:v>21.09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有息负债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56.05</c:v>
                </c:pt>
                <c:pt idx="1">
                  <c:v>100.67</c:v>
                </c:pt>
                <c:pt idx="2">
                  <c:v>165.23</c:v>
                </c:pt>
                <c:pt idx="3">
                  <c:v>161.22999999999999</c:v>
                </c:pt>
                <c:pt idx="4">
                  <c:v>188.27</c:v>
                </c:pt>
                <c:pt idx="5">
                  <c:v>217.77</c:v>
                </c:pt>
                <c:pt idx="6">
                  <c:v>207.7</c:v>
                </c:pt>
                <c:pt idx="7">
                  <c:v>361.09</c:v>
                </c:pt>
                <c:pt idx="8">
                  <c:v>448.91</c:v>
                </c:pt>
                <c:pt idx="9">
                  <c:v>457.37</c:v>
                </c:pt>
                <c:pt idx="10">
                  <c:v>350.64</c:v>
                </c:pt>
                <c:pt idx="11">
                  <c:v>369.05</c:v>
                </c:pt>
                <c:pt idx="12">
                  <c:v>387.48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预收款项（亿元）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2.06</c:v>
                </c:pt>
                <c:pt idx="1">
                  <c:v>3.98</c:v>
                </c:pt>
                <c:pt idx="2">
                  <c:v>1.97</c:v>
                </c:pt>
                <c:pt idx="3">
                  <c:v>4.58</c:v>
                </c:pt>
                <c:pt idx="4">
                  <c:v>2.97</c:v>
                </c:pt>
                <c:pt idx="5">
                  <c:v>18.36</c:v>
                </c:pt>
                <c:pt idx="6">
                  <c:v>6.66</c:v>
                </c:pt>
                <c:pt idx="7">
                  <c:v>1.8</c:v>
                </c:pt>
                <c:pt idx="8">
                  <c:v>10.09</c:v>
                </c:pt>
                <c:pt idx="9">
                  <c:v>3.41</c:v>
                </c:pt>
                <c:pt idx="10">
                  <c:v>3.38</c:v>
                </c:pt>
                <c:pt idx="11">
                  <c:v>1.48</c:v>
                </c:pt>
                <c:pt idx="12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8875B-D278-BD42-8745-C38CBFC36BF8}" type="datetimeFigureOut">
              <a:rPr kumimoji="1" lang="zh-CN" altLang="en-US" smtClean="0"/>
              <a:t>2022/10/19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BB64F-1966-8445-89CF-51A09F2CD05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73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BB64F-1966-8445-89CF-51A09F2CD05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6105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367ED-151C-1BEA-E625-377356123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CEA8DB-271C-D8E3-410B-B5C1AF6FC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D82A4-C726-5C54-9E93-4C5D3424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D5AC9-ACAC-3E33-CE2B-2327EA03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06CA09-06D6-3951-3F7E-B786E094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27292-E958-10E9-0A1B-446B84D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456D6-CED6-99C4-4E42-7987866E7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6BB66-65C3-C59E-0D51-2CA155A5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F4608-B46A-0CA2-97CE-CB2C8DF5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AAE22-C287-B74C-E000-AB2F082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062CC-2186-1BD9-8BCF-7DD1DD6C2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C0E6E-B777-0592-0BA8-A81B6D914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5A7EE-D417-47F0-9AB4-3C6AF2A7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02B50-A3A1-3FC6-32E1-265FD10D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80F63-C32D-1A69-46CC-D78ED1CD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1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2CA7-DCB1-2C64-7E75-6B8BE93E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7778A-B1BB-7E52-4C21-B76129F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202A6-1730-EFF1-0EBC-9271E968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F95AA-27CC-7F17-365A-CA1C51CB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E12F0-C2ED-DD3B-6BC2-57484607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4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E7DD-5890-BDD0-8A3E-252BAFF5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C522BA-5C0F-37A4-721D-C24AD7CE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4F008-62F5-2EF5-7033-0701EBA8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7DB92-14C6-07EE-5930-8B621047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03855-6CC4-25A7-EAD9-D68897F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A7F2-93A6-BE67-11D9-34129D89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DEE21-9E03-0274-57A5-A8131C6F1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0DA0F-45C5-F36F-3B76-29D2612A4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C3CC1-F19C-FD87-8FE8-F3DE508B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498BA-538C-A3C4-385A-E0F89C4F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062C1-E49A-1C63-81BE-C0876E93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0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9C3D7-92B6-D653-6FBE-EA1FA9CB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18142-8662-4B02-0728-0316D2ABA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3F784-F2D0-C052-DE91-89DF7632E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D6747A-91C7-D10B-B81C-BCBF84DBD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7C1EB4-D57E-CE2C-92C7-CD276568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12E5D6-9FF3-1C55-E602-375FACDE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2E8DC4-E6AC-9556-399A-F729A71A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2CE4B7-2B11-5874-0693-57DB56CC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2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DA8EE-536B-09A2-7816-9C8C9268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E531FD-3BC1-727E-068F-D5BD4EF8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EC192-1AF5-4F68-2E57-CEC9B23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3C6A8-6275-B03A-7016-026FF16B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51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55CCFF-859D-CB8F-04D9-68A7DFF9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EA2D8-7F8E-B742-005F-EFF1CF06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3B4CF0-857F-361D-711C-FD414141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C2832-6420-7359-0EB1-6B1263A7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A9EDD-8927-EE56-9F29-314AC0B9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BA9BED-012B-67A1-155F-9748B370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49A86E-CE53-9ED3-3718-E2184DB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6A680-35CD-3E12-2C82-07445E8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9AEA70-CCC0-625A-153A-A22D0B14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78E4C-C615-215C-7556-55B02334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5F38C6-D943-F158-6393-1D2E102E0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A52F9-576B-A650-1F29-8078B7185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ABC819-4E8E-FD31-6F9A-04BB3EA6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213E-4AAB-5455-7086-232D60BC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6A0BD-38D2-DB5F-51D5-E4A9242A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7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C276BF-ADFD-57E8-F3F7-5FD120A4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53B7A-8B00-EB63-6F19-4B4F6E2D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97131-7B74-697F-B7F2-21EC021F0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D65D2-7783-2EC7-2F86-AA2D0A081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B2D1B-3340-AD2C-774A-801607504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2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387E1D-2C70-FD4E-8817-B7C6B2A5E2DF}"/>
              </a:ext>
            </a:extLst>
          </p:cNvPr>
          <p:cNvSpPr txBox="1"/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zh-CN" alt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检验营业收入的含金量：现金流入</a:t>
            </a:r>
            <a:r>
              <a:rPr kumimoji="1" lang="en-US" altLang="zh-CN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/</a:t>
            </a:r>
            <a:r>
              <a:rPr kumimoji="1" lang="zh-CN" alt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营业收入</a:t>
            </a:r>
            <a:r>
              <a:rPr kumimoji="1" lang="en-US" altLang="zh-CN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&gt;1</a:t>
            </a:r>
            <a:r>
              <a:rPr kumimoji="1" lang="zh-CN" alt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（</a:t>
            </a:r>
            <a:r>
              <a:rPr kumimoji="1" lang="en-US" altLang="zh-CN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&lt;0.8</a:t>
            </a:r>
            <a:r>
              <a:rPr kumimoji="1" lang="zh-CN" alt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大量白条）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F5C690-3C76-1544-8DEB-89E24B025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938" y="1863801"/>
            <a:ext cx="8926123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2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EEF37-E6EE-B144-8C41-5F6B982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4DFC0-7C58-924A-B066-554664ED2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6013B6-167B-3243-8547-859608431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681"/>
            <a:ext cx="12192000" cy="356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0528A4-79A1-F34A-A2A5-9706F1CF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67" y="0"/>
            <a:ext cx="983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8B874-17DC-6848-91DD-BE3C7237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AE83F-7AAB-244D-AEEB-7DFE384A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93D427-9890-6E42-84FE-4A283E1C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118"/>
            <a:ext cx="12192000" cy="48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7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CC863-6345-1B4E-B8A5-B7BE134D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73E28-B539-4946-9C93-0EB89E56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FC493-12C5-FD4A-A559-30551065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8978"/>
            <a:ext cx="12192000" cy="6442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541C89-01BD-BA46-99CD-D7CB42517EFE}"/>
              </a:ext>
            </a:extLst>
          </p:cNvPr>
          <p:cNvSpPr txBox="1"/>
          <p:nvPr/>
        </p:nvSpPr>
        <p:spPr>
          <a:xfrm>
            <a:off x="1808480" y="6113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如何计算？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B7F4F2-4CD4-7E45-803A-098B54E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54" y="5269865"/>
            <a:ext cx="7391400" cy="242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6A2AD5-E9B5-1C42-BCB5-91B28FFF5443}"/>
              </a:ext>
            </a:extLst>
          </p:cNvPr>
          <p:cNvSpPr txBox="1"/>
          <p:nvPr/>
        </p:nvSpPr>
        <p:spPr>
          <a:xfrm>
            <a:off x="3932796" y="2585622"/>
            <a:ext cx="70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经营活动产生的净利润：收入</a:t>
            </a:r>
            <a:r>
              <a:rPr kumimoji="1" lang="en-US" altLang="zh-CN" dirty="0"/>
              <a:t>-</a:t>
            </a:r>
            <a:r>
              <a:rPr kumimoji="1" lang="zh-CN" altLang="en-US" dirty="0"/>
              <a:t>成本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其他费用（不包含财务费用）</a:t>
            </a:r>
          </a:p>
        </p:txBody>
      </p:sp>
    </p:spTree>
    <p:extLst>
      <p:ext uri="{BB962C8B-B14F-4D97-AF65-F5344CB8AC3E}">
        <p14:creationId xmlns:p14="http://schemas.microsoft.com/office/powerpoint/2010/main" val="358025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0B419-79EC-AA47-B4AD-023F49E8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09185-0605-934D-B57B-C12A3EE72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4E916-C329-6143-B425-5B5BF0D2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621"/>
            <a:ext cx="12192000" cy="56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500279-5241-9C43-9147-D6CAEF97F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4089"/>
            <a:ext cx="12192000" cy="4245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B78F95-D426-2740-8B88-8D718E194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3620" y="-1595574"/>
            <a:ext cx="5211778" cy="4877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97E2E4-0EBF-EB43-85CD-E461FEF1A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068" y="-623435"/>
            <a:ext cx="7469344" cy="32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5076C-A024-624A-9695-6BB310BC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AC254-97F3-3746-BB1C-F8EDC9BE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6E088-5CFE-6249-82AE-F0D61396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2" y="0"/>
            <a:ext cx="1171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243FC9-29A9-D944-96D5-D5D88ECD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3500"/>
            <a:ext cx="11010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1A12-B8A9-484E-BE4F-55A0AA8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189A6-2040-5D47-8643-76707CD4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4157C-58F5-6145-A767-72DE9F32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6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B5EDEE-FFA4-684A-BDB2-D4D33FB4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74" y="1449464"/>
            <a:ext cx="12192000" cy="39590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4F12A7-30C9-AC46-8EFF-F921EF774C19}"/>
              </a:ext>
            </a:extLst>
          </p:cNvPr>
          <p:cNvSpPr txBox="1"/>
          <p:nvPr/>
        </p:nvSpPr>
        <p:spPr>
          <a:xfrm>
            <a:off x="1620570" y="249135"/>
            <a:ext cx="9313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2018,2019</a:t>
            </a:r>
            <a:r>
              <a:rPr kumimoji="1" lang="zh-CN" altLang="en-US" dirty="0"/>
              <a:t> </a:t>
            </a:r>
            <a:r>
              <a:rPr kumimoji="1" lang="en-US" altLang="zh-CN" dirty="0"/>
              <a:t>ROE</a:t>
            </a:r>
            <a:r>
              <a:rPr kumimoji="1" lang="zh-CN" altLang="en-US" dirty="0"/>
              <a:t>变多了，销售净利率变高。但是历年收入成本构成中，利润百分比是变少？</a:t>
            </a:r>
            <a:endParaRPr kumimoji="1" lang="en-US" altLang="zh-CN" dirty="0"/>
          </a:p>
          <a:p>
            <a:r>
              <a:rPr kumimoji="1" lang="zh-CN" altLang="en-US" dirty="0"/>
              <a:t>因为有一部分利润不在“收入构成表”中，这个是经营活动产生的。实际例如有一部分</a:t>
            </a:r>
            <a:endParaRPr kumimoji="1" lang="en-US" altLang="zh-CN" dirty="0"/>
          </a:p>
          <a:p>
            <a:r>
              <a:rPr kumimoji="1" lang="zh-CN" altLang="en-US" dirty="0"/>
              <a:t>来自于“其他利润”（政府补贴），她是利润，但不体现在“收入成本构成表”中</a:t>
            </a:r>
            <a:endParaRPr kumimoji="1" lang="en-US" altLang="zh-CN" dirty="0"/>
          </a:p>
          <a:p>
            <a:r>
              <a:rPr kumimoji="1" lang="zh-CN" altLang="en-US" dirty="0"/>
              <a:t>但是他会影响到</a:t>
            </a:r>
            <a:r>
              <a:rPr kumimoji="1" lang="en-US" altLang="zh-CN" dirty="0"/>
              <a:t>ROE</a:t>
            </a:r>
            <a:r>
              <a:rPr kumimoji="1" lang="zh-CN" altLang="en-US" dirty="0"/>
              <a:t>（总利润 </a:t>
            </a:r>
            <a:r>
              <a:rPr kumimoji="1" lang="en-US" altLang="zh-CN" dirty="0"/>
              <a:t>=</a:t>
            </a:r>
            <a:r>
              <a:rPr kumimoji="1" lang="zh-CN" altLang="en-US" dirty="0"/>
              <a:t> 营业利润</a:t>
            </a:r>
            <a:r>
              <a:rPr kumimoji="1" lang="en-US" altLang="zh-CN" dirty="0"/>
              <a:t>+</a:t>
            </a:r>
            <a:r>
              <a:rPr kumimoji="1" lang="zh-CN" altLang="en-US" dirty="0"/>
              <a:t> 其他利润）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259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C0F9CB8-AE76-944C-92CB-7E2B9BFC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457"/>
            <a:ext cx="12192000" cy="45690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9C3D6B-FCAE-0546-BA57-B8BD81752F0C}"/>
              </a:ext>
            </a:extLst>
          </p:cNvPr>
          <p:cNvSpPr txBox="1"/>
          <p:nvPr/>
        </p:nvSpPr>
        <p:spPr>
          <a:xfrm>
            <a:off x="3230217" y="775125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还有几个小众业务没有填写，营业收入占比太少了</a:t>
            </a:r>
          </a:p>
        </p:txBody>
      </p:sp>
    </p:spTree>
    <p:extLst>
      <p:ext uri="{BB962C8B-B14F-4D97-AF65-F5344CB8AC3E}">
        <p14:creationId xmlns:p14="http://schemas.microsoft.com/office/powerpoint/2010/main" val="295316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3D1A66-370C-B541-90CB-F98EF2851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56" y="-430189"/>
            <a:ext cx="9528888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DB9DA48-1A30-4B44-8AEC-9B32BDD23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55" y="5195589"/>
            <a:ext cx="6547945" cy="20274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972CD5-7974-4546-9105-882CB05F4B4F}"/>
              </a:ext>
            </a:extLst>
          </p:cNvPr>
          <p:cNvSpPr txBox="1"/>
          <p:nvPr/>
        </p:nvSpPr>
        <p:spPr>
          <a:xfrm>
            <a:off x="1818290" y="624314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可以对营业成本打开看看具体百分比</a:t>
            </a:r>
          </a:p>
        </p:txBody>
      </p:sp>
    </p:spTree>
    <p:extLst>
      <p:ext uri="{BB962C8B-B14F-4D97-AF65-F5344CB8AC3E}">
        <p14:creationId xmlns:p14="http://schemas.microsoft.com/office/powerpoint/2010/main" val="27518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81858BA-27CA-5A4F-853D-EEAE48F41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98" y="0"/>
            <a:ext cx="9942603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F094A3-6600-1D47-B540-3C6A3046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841" y="115832"/>
            <a:ext cx="85344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43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3604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990E751-8084-3245-B777-61A1E2D0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558800"/>
            <a:ext cx="78867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3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1644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D08160DF-B840-804F-8260-A5C3FC80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571500"/>
            <a:ext cx="7861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27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F92CB-0B6E-3449-8CCF-18DB83AA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0B76D-D192-454D-8E44-60AB79BD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066639-927F-B247-8BB5-4F80B5B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11"/>
            <a:ext cx="12192000" cy="60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9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BD99D-8E28-584F-8906-6B1380F4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D0AA9-B2D2-2642-A15B-3F715175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7A3C9-F661-1C4C-AF6D-E4177A09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8" y="0"/>
            <a:ext cx="11138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0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3093" y="-239743"/>
            <a:ext cx="5496762" cy="43837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C22B17-DA0D-0D4C-9905-708081EE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7" y="-156123"/>
            <a:ext cx="117983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8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64024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72336" y="-368365"/>
            <a:ext cx="5496762" cy="43837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2093E45-8394-5347-A220-5718D566E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527049"/>
            <a:ext cx="11569700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5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2A7DFA-180D-E745-855F-192CCE9DAF1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/>
              <a:t>14</a:t>
            </a:r>
            <a:r>
              <a:rPr kumimoji="1" lang="zh-CN" altLang="en-US" sz="2000"/>
              <a:t>年前，广深占用国家💰</a:t>
            </a:r>
            <a:r>
              <a:rPr kumimoji="1" lang="en-US" altLang="zh-CN" sz="2000"/>
              <a:t> </a:t>
            </a:r>
            <a:r>
              <a:rPr kumimoji="1" lang="zh-CN" altLang="en-US" sz="2000"/>
              <a:t>， 后来国家占用他的钱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C9B74D7-9373-874F-AD7F-1038E8CF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56" y="1782982"/>
            <a:ext cx="3346337" cy="211655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5CE341-61A3-D74F-AAE2-1836A47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17" y="4060406"/>
            <a:ext cx="5672017" cy="20844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F198C4-37D3-C142-BB97-FE79AF5A3B9C}"/>
              </a:ext>
            </a:extLst>
          </p:cNvPr>
          <p:cNvSpPr txBox="1"/>
          <p:nvPr/>
        </p:nvSpPr>
        <p:spPr>
          <a:xfrm>
            <a:off x="1452282" y="472260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国家需要钱，但是国家利润不高</a:t>
            </a:r>
          </a:p>
        </p:txBody>
      </p:sp>
    </p:spTree>
    <p:extLst>
      <p:ext uri="{BB962C8B-B14F-4D97-AF65-F5344CB8AC3E}">
        <p14:creationId xmlns:p14="http://schemas.microsoft.com/office/powerpoint/2010/main" val="422681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08182-2B65-1D44-9095-A82E8CD9B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E5A515-9AF3-ED40-B5A3-9C184AD5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0" y="0"/>
            <a:ext cx="1151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006DA7-00DC-2246-AB5B-B0EA8471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961"/>
            <a:ext cx="12192000" cy="44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5CF5959-75A8-6F4D-B381-7D8950AC8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7112752"/>
              </p:ext>
            </p:extLst>
          </p:nvPr>
        </p:nvGraphicFramePr>
        <p:xfrm>
          <a:off x="2032000" y="47028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243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4E0C7-5443-DA4E-9848-599C27F5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1" r="828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525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7995BD-4702-554F-80C1-C0B314AD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17D67B-D18F-5049-8C65-12E0292A211D}"/>
              </a:ext>
            </a:extLst>
          </p:cNvPr>
          <p:cNvSpPr txBox="1"/>
          <p:nvPr/>
        </p:nvSpPr>
        <p:spPr>
          <a:xfrm>
            <a:off x="4884983" y="35033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检验净利润含金量：净额</a:t>
            </a:r>
            <a:r>
              <a:rPr kumimoji="1" lang="en-US" altLang="zh-CN" dirty="0"/>
              <a:t>/</a:t>
            </a:r>
            <a:r>
              <a:rPr kumimoji="1" lang="zh-CN" altLang="en-US" dirty="0"/>
              <a:t>净利润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41FB97-3724-9448-A663-9B5A3664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300" y="1244600"/>
            <a:ext cx="8661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6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66494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782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3DB24F-5E91-6341-8AE0-B39EB3D0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558800"/>
            <a:ext cx="116459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10288</TotalTime>
  <Words>249</Words>
  <Application>Microsoft Macintosh PowerPoint</Application>
  <PresentationFormat>宽屏</PresentationFormat>
  <Paragraphs>26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7144</dc:creator>
  <cp:lastModifiedBy>7144</cp:lastModifiedBy>
  <cp:revision>156</cp:revision>
  <dcterms:created xsi:type="dcterms:W3CDTF">2022-08-10T13:56:09Z</dcterms:created>
  <dcterms:modified xsi:type="dcterms:W3CDTF">2022-10-20T04:30:38Z</dcterms:modified>
</cp:coreProperties>
</file>